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103"/>
  </p:notesMasterIdLst>
  <p:sldIdLst>
    <p:sldId id="256" r:id="rId4"/>
    <p:sldId id="2743" r:id="rId5"/>
    <p:sldId id="3034" r:id="rId6"/>
    <p:sldId id="3118" r:id="rId7"/>
    <p:sldId id="287" r:id="rId8"/>
    <p:sldId id="288" r:id="rId9"/>
    <p:sldId id="2989" r:id="rId10"/>
    <p:sldId id="2991" r:id="rId11"/>
    <p:sldId id="3149" r:id="rId12"/>
    <p:sldId id="909" r:id="rId13"/>
    <p:sldId id="3062" r:id="rId14"/>
    <p:sldId id="3121" r:id="rId15"/>
    <p:sldId id="2744" r:id="rId16"/>
    <p:sldId id="3120" r:id="rId17"/>
    <p:sldId id="3139" r:id="rId18"/>
    <p:sldId id="3140" r:id="rId19"/>
    <p:sldId id="3135" r:id="rId20"/>
    <p:sldId id="3137" r:id="rId21"/>
    <p:sldId id="3138" r:id="rId22"/>
    <p:sldId id="2927" r:id="rId23"/>
    <p:sldId id="2958" r:id="rId24"/>
    <p:sldId id="3124" r:id="rId25"/>
    <p:sldId id="3141" r:id="rId26"/>
    <p:sldId id="3108" r:id="rId27"/>
    <p:sldId id="3095" r:id="rId28"/>
    <p:sldId id="3150" r:id="rId29"/>
    <p:sldId id="2971" r:id="rId30"/>
    <p:sldId id="2972" r:id="rId31"/>
    <p:sldId id="3126" r:id="rId32"/>
    <p:sldId id="3122" r:id="rId33"/>
    <p:sldId id="3112" r:id="rId34"/>
    <p:sldId id="1003" r:id="rId35"/>
    <p:sldId id="3123" r:id="rId36"/>
    <p:sldId id="268" r:id="rId37"/>
    <p:sldId id="3098" r:id="rId38"/>
    <p:sldId id="3097" r:id="rId39"/>
    <p:sldId id="3132" r:id="rId40"/>
    <p:sldId id="3116" r:id="rId41"/>
    <p:sldId id="2953" r:id="rId42"/>
    <p:sldId id="2954" r:id="rId43"/>
    <p:sldId id="2956" r:id="rId44"/>
    <p:sldId id="2955" r:id="rId45"/>
    <p:sldId id="3117" r:id="rId46"/>
    <p:sldId id="3096" r:id="rId47"/>
    <p:sldId id="3068" r:id="rId48"/>
    <p:sldId id="3115" r:id="rId49"/>
    <p:sldId id="3099" r:id="rId50"/>
    <p:sldId id="3106" r:id="rId51"/>
    <p:sldId id="389" r:id="rId52"/>
    <p:sldId id="3016" r:id="rId53"/>
    <p:sldId id="2740" r:id="rId54"/>
    <p:sldId id="3003" r:id="rId55"/>
    <p:sldId id="3006" r:id="rId56"/>
    <p:sldId id="3004" r:id="rId57"/>
    <p:sldId id="3005" r:id="rId58"/>
    <p:sldId id="2984" r:id="rId59"/>
    <p:sldId id="3007" r:id="rId60"/>
    <p:sldId id="3134" r:id="rId61"/>
    <p:sldId id="3089" r:id="rId62"/>
    <p:sldId id="3110" r:id="rId63"/>
    <p:sldId id="3101" r:id="rId64"/>
    <p:sldId id="3109" r:id="rId65"/>
    <p:sldId id="3111" r:id="rId66"/>
    <p:sldId id="3100" r:id="rId67"/>
    <p:sldId id="3035" r:id="rId68"/>
    <p:sldId id="3012" r:id="rId69"/>
    <p:sldId id="3127" r:id="rId70"/>
    <p:sldId id="3094" r:id="rId71"/>
    <p:sldId id="3136" r:id="rId72"/>
    <p:sldId id="3103" r:id="rId73"/>
    <p:sldId id="3143" r:id="rId74"/>
    <p:sldId id="3142" r:id="rId75"/>
    <p:sldId id="3114" r:id="rId76"/>
    <p:sldId id="3147" r:id="rId77"/>
    <p:sldId id="3033" r:id="rId78"/>
    <p:sldId id="3053" r:id="rId79"/>
    <p:sldId id="3146" r:id="rId80"/>
    <p:sldId id="392" r:id="rId81"/>
    <p:sldId id="3133" r:id="rId82"/>
    <p:sldId id="275" r:id="rId83"/>
    <p:sldId id="276" r:id="rId84"/>
    <p:sldId id="279" r:id="rId85"/>
    <p:sldId id="2928" r:id="rId86"/>
    <p:sldId id="296" r:id="rId87"/>
    <p:sldId id="299" r:id="rId88"/>
    <p:sldId id="300" r:id="rId89"/>
    <p:sldId id="3105" r:id="rId90"/>
    <p:sldId id="3148" r:id="rId91"/>
    <p:sldId id="3113" r:id="rId92"/>
    <p:sldId id="3129" r:id="rId93"/>
    <p:sldId id="3125" r:id="rId94"/>
    <p:sldId id="3128" r:id="rId95"/>
    <p:sldId id="2992" r:id="rId96"/>
    <p:sldId id="3144" r:id="rId97"/>
    <p:sldId id="262" r:id="rId98"/>
    <p:sldId id="3145" r:id="rId99"/>
    <p:sldId id="3131" r:id="rId100"/>
    <p:sldId id="3043" r:id="rId101"/>
    <p:sldId id="313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 id="3034"/>
            <p14:sldId id="3118"/>
            <p14:sldId id="287"/>
            <p14:sldId id="288"/>
            <p14:sldId id="2989"/>
          </p14:sldIdLst>
        </p14:section>
        <p14:section name="Goal: Build a functional, but bare minimum OS" id="{94363B01-BAF5-5748-8571-C81B5BA151F3}">
          <p14:sldIdLst>
            <p14:sldId id="2991"/>
            <p14:sldId id="3149"/>
            <p14:sldId id="909"/>
            <p14:sldId id="3062"/>
          </p14:sldIdLst>
        </p14:section>
        <p14:section name="Success Criteria: Soudness, Performance, and Maintenance" id="{2D71D114-BFA5-4F41-9925-9C8211D38A4E}">
          <p14:sldIdLst>
            <p14:sldId id="3121"/>
            <p14:sldId id="2744"/>
            <p14:sldId id="3120"/>
            <p14:sldId id="3139"/>
            <p14:sldId id="3140"/>
            <p14:sldId id="3135"/>
            <p14:sldId id="3137"/>
            <p14:sldId id="3138"/>
          </p14:sldIdLst>
        </p14:section>
        <p14:section name="Output: The joy of playing with your fully functional system" id="{2D03A34C-EDED-DB45-8122-7EC6F3885BCD}">
          <p14:sldIdLst>
            <p14:sldId id="2927"/>
            <p14:sldId id="2958"/>
            <p14:sldId id="3124"/>
            <p14:sldId id="3141"/>
            <p14:sldId id="3108"/>
            <p14:sldId id="3095"/>
            <p14:sldId id="3150"/>
            <p14:sldId id="2971"/>
            <p14:sldId id="2972"/>
            <p14:sldId id="3126"/>
            <p14:sldId id="3122"/>
            <p14:sldId id="3112"/>
          </p14:sldIdLst>
        </p14:section>
        <p14:section name="Organized Activities: This process is complete" id="{449E4F06-F45B-8F40-A5A4-887AB70D43B7}">
          <p14:sldIdLst>
            <p14:sldId id="1003"/>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089"/>
            <p14:sldId id="3110"/>
            <p14:sldId id="3101"/>
            <p14:sldId id="3109"/>
            <p14:sldId id="3111"/>
            <p14:sldId id="3100"/>
            <p14:sldId id="3035"/>
            <p14:sldId id="3012"/>
            <p14:sldId id="3127"/>
            <p14:sldId id="3094"/>
            <p14:sldId id="3136"/>
            <p14:sldId id="3103"/>
            <p14:sldId id="3143"/>
            <p14:sldId id="3142"/>
            <p14:sldId id="3114"/>
            <p14:sldId id="3147"/>
            <p14:sldId id="3033"/>
            <p14:sldId id="3053"/>
            <p14:sldId id="3146"/>
            <p14:sldId id="392"/>
            <p14:sldId id="3133"/>
            <p14:sldId id="275"/>
            <p14:sldId id="276"/>
            <p14:sldId id="279"/>
            <p14:sldId id="2928"/>
            <p14:sldId id="296"/>
            <p14:sldId id="299"/>
            <p14:sldId id="300"/>
            <p14:sldId id="3105"/>
            <p14:sldId id="3148"/>
            <p14:sldId id="3113"/>
            <p14:sldId id="3129"/>
            <p14:sldId id="3125"/>
            <p14:sldId id="3128"/>
          </p14:sldIdLst>
        </p14:section>
        <p14:section name="Input: The other relevant references" id="{315BF885-A83B-7641-AFB7-60D6DDC82BE7}">
          <p14:sldIdLst>
            <p14:sldId id="2992"/>
            <p14:sldId id="3144"/>
            <p14:sldId id="262"/>
            <p14:sldId id="3145"/>
            <p14:sldId id="3131"/>
            <p14:sldId id="3043"/>
          </p14:sldIdLst>
        </p14:section>
        <p14:section name="Boundary Conditions: What have we learned?" id="{497EDBB7-5753-694C-90B8-7F802ABDD54A}">
          <p14:sldIdLst>
            <p14:sldId id="31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04"/>
    <p:restoredTop sz="83888" autoAdjust="0"/>
  </p:normalViewPr>
  <p:slideViewPr>
    <p:cSldViewPr snapToGrid="0" snapToObjects="1">
      <p:cViewPr varScale="1">
        <p:scale>
          <a:sx n="84" d="100"/>
          <a:sy n="84" d="100"/>
        </p:scale>
        <p:origin x="216" y="720"/>
      </p:cViewPr>
      <p:guideLst/>
    </p:cSldViewPr>
  </p:slid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561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67445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54582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a:t>
            </a:fld>
            <a:endParaRPr lang="zh-CN" altLang="en-US"/>
          </a:p>
        </p:txBody>
      </p:sp>
    </p:spTree>
    <p:extLst>
      <p:ext uri="{BB962C8B-B14F-4D97-AF65-F5344CB8AC3E}">
        <p14:creationId xmlns:p14="http://schemas.microsoft.com/office/powerpoint/2010/main" val="38556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53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6</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113319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75954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90</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93</a:t>
            </a:fld>
            <a:endParaRPr kumimoji="1" lang="zh-CN" altLang="en-US"/>
          </a:p>
        </p:txBody>
      </p:sp>
    </p:spTree>
    <p:extLst>
      <p:ext uri="{BB962C8B-B14F-4D97-AF65-F5344CB8AC3E}">
        <p14:creationId xmlns:p14="http://schemas.microsoft.com/office/powerpoint/2010/main" val="80550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8</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0044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118237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13</a:t>
            </a:fld>
            <a:endParaRPr lang="zh-CN" altLang="en-US"/>
          </a:p>
        </p:txBody>
      </p:sp>
    </p:spTree>
    <p:extLst>
      <p:ext uri="{BB962C8B-B14F-4D97-AF65-F5344CB8AC3E}">
        <p14:creationId xmlns:p14="http://schemas.microsoft.com/office/powerpoint/2010/main" val="347341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09741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4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58945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325034"/>
            <a:ext cx="5156200" cy="434974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97600" y="1325034"/>
            <a:ext cx="5156200" cy="4349749"/>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2020/12/22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424763" y="6335183"/>
            <a:ext cx="9144000" cy="387351"/>
          </a:xfrm>
        </p:spPr>
        <p:txBody>
          <a:bodyPr/>
          <a:lstStyle>
            <a:lvl1pPr>
              <a:defRPr sz="140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8158227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 id="2147483691"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verses.io/" TargetMode="Externa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t4H6hdvB9iQ?t=271"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22.jpeg"/><Relationship Id="rId4" Type="http://schemas.openxmlformats.org/officeDocument/2006/relationships/hyperlink" Target="https://www.globaltimes.cn/content/1118908.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phys.org/news/2014-08-maxwell-demon-mutual.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10.xml"/><Relationship Id="rId16" Type="http://schemas.openxmlformats.org/officeDocument/2006/relationships/hyperlink" Target="https://en.wikipedia.org/wiki/Cryptanalysis" TargetMode="External"/><Relationship Id="rId20" Type="http://schemas.openxmlformats.org/officeDocument/2006/relationships/image" Target="../media/image29.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28.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youtu.be/nTJiL9N3ozs?t=66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37.png"/><Relationship Id="rId18" Type="http://schemas.openxmlformats.org/officeDocument/2006/relationships/image" Target="../media/image41.png"/><Relationship Id="rId26" Type="http://schemas.openxmlformats.org/officeDocument/2006/relationships/image" Target="../media/image45.png"/><Relationship Id="rId3" Type="http://schemas.openxmlformats.org/officeDocument/2006/relationships/notesSlide" Target="../notesSlides/notesSlide1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3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0.png"/><Relationship Id="rId25" Type="http://schemas.openxmlformats.org/officeDocument/2006/relationships/hyperlink" Target="https://en.wikipedia.org/wiki/MS-DOS" TargetMode="External"/><Relationship Id="rId2" Type="http://schemas.openxmlformats.org/officeDocument/2006/relationships/slideLayout" Target="../slideLayouts/slideLayout35.xml"/><Relationship Id="rId16" Type="http://schemas.openxmlformats.org/officeDocument/2006/relationships/hyperlink" Target="https://bdtechtalks.com/2016/09/07/what-is-blockchain/" TargetMode="External"/><Relationship Id="rId20" Type="http://schemas.openxmlformats.org/officeDocument/2006/relationships/image" Target="../media/image4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36.png"/><Relationship Id="rId24"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39.tiff"/><Relationship Id="rId23" Type="http://schemas.openxmlformats.org/officeDocument/2006/relationships/hyperlink" Target="https://ccl.northwestern.edu/netlogo/" TargetMode="External"/><Relationship Id="rId28" Type="http://schemas.openxmlformats.org/officeDocument/2006/relationships/image" Target="../media/image4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48.png"/><Relationship Id="rId4" Type="http://schemas.openxmlformats.org/officeDocument/2006/relationships/hyperlink" Target="https://www.paladion.net/devsecops" TargetMode="External"/><Relationship Id="rId9" Type="http://schemas.openxmlformats.org/officeDocument/2006/relationships/image" Target="../media/image35.png"/><Relationship Id="rId14" Type="http://schemas.openxmlformats.org/officeDocument/2006/relationships/image" Target="../media/image38.png"/><Relationship Id="rId22" Type="http://schemas.openxmlformats.org/officeDocument/2006/relationships/image" Target="../media/image43.png"/><Relationship Id="rId27" Type="http://schemas.openxmlformats.org/officeDocument/2006/relationships/hyperlink" Target="http://www.wolframalpha.com/" TargetMode="External"/><Relationship Id="rId30"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50.jpeg"/><Relationship Id="rId4" Type="http://schemas.openxmlformats.org/officeDocument/2006/relationships/hyperlink" Target="https://www.britannica.com/biography/Alan-Tu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hyperlink" Target="https://youtu.be/YScIPA8RbVE?t=17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hyperlink" Target="https://youtu.be/YScIPA8RbVE?t=2040" TargetMode="Externa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58.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34.xml"/><Relationship Id="rId6" Type="http://schemas.openxmlformats.org/officeDocument/2006/relationships/hyperlink" Target="https://en.wikipedia.org/wiki/Univalent_foundations" TargetMode="External"/><Relationship Id="rId11" Type="http://schemas.openxmlformats.org/officeDocument/2006/relationships/image" Target="../media/image60.png"/><Relationship Id="rId5" Type="http://schemas.openxmlformats.org/officeDocument/2006/relationships/image" Target="../media/image59.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34.xml"/><Relationship Id="rId5" Type="http://schemas.openxmlformats.org/officeDocument/2006/relationships/image" Target="../media/image62.jpeg"/><Relationship Id="rId4" Type="http://schemas.openxmlformats.org/officeDocument/2006/relationships/hyperlink" Target="https://en.wikipedia.org/wiki/Vladimir_Voevodsky"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63.png"/><Relationship Id="rId4" Type="http://schemas.openxmlformats.org/officeDocument/2006/relationships/hyperlink" Target="https://youtu.be/2ptFnIj71SM?t=205" TargetMode="External"/><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66.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67.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70.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69.png"/><Relationship Id="rId9" Type="http://schemas.microsoft.com/office/2007/relationships/diagramDrawing" Target="../diagrams/drawing2.xml"/></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8.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74.png"/><Relationship Id="rId12" Type="http://schemas.openxmlformats.org/officeDocument/2006/relationships/hyperlink" Target="https://wiki2.org/en/Where_Mathematics_Comes_From" TargetMode="External"/><Relationship Id="rId2" Type="http://schemas.openxmlformats.org/officeDocument/2006/relationships/image" Target="../media/image71.png"/><Relationship Id="rId1" Type="http://schemas.openxmlformats.org/officeDocument/2006/relationships/slideLayout" Target="../slideLayouts/slideLayout28.xml"/><Relationship Id="rId6" Type="http://schemas.openxmlformats.org/officeDocument/2006/relationships/hyperlink" Target="http://nearcoding.com/what-is-devops/" TargetMode="External"/><Relationship Id="rId11" Type="http://schemas.openxmlformats.org/officeDocument/2006/relationships/image" Target="../media/image77.pn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hyperlink" Target="https://en.wikipedia.org/wiki/Henri_Poincar%C3%A9"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4" Type="http://schemas.openxmlformats.org/officeDocument/2006/relationships/image" Target="../media/image82.jpe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86.png"/><Relationship Id="rId9" Type="http://schemas.openxmlformats.org/officeDocument/2006/relationships/hyperlink" Target="https://mathworld.wolfram.com/FundamentalTheoremofArithmetic.html"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87.png"/><Relationship Id="rId9" Type="http://schemas.openxmlformats.org/officeDocument/2006/relationships/hyperlink" Target="https://en.wikipedia.org/wiki/Root_of_a_function"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22.xml"/><Relationship Id="rId16"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90.png"/><Relationship Id="rId4" Type="http://schemas.openxmlformats.org/officeDocument/2006/relationships/hyperlink" Target="https://youtu.be/1lGM5DEdMaw?t=39"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94.gif"/><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93.png"/><Relationship Id="rId4" Type="http://schemas.openxmlformats.org/officeDocument/2006/relationships/hyperlink" Target="https://en.wikipedia.org/wiki/Path_(topolog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102.png"/><Relationship Id="rId4" Type="http://schemas.openxmlformats.org/officeDocument/2006/relationships/hyperlink" Target="https://youtu.be/yvcCRcztQi4"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104.png"/><Relationship Id="rId5" Type="http://schemas.openxmlformats.org/officeDocument/2006/relationships/hyperlink" Target="https://youtu.be/h7apO7q16V0?t=71" TargetMode="Externa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107.png"/><Relationship Id="rId5" Type="http://schemas.openxmlformats.org/officeDocument/2006/relationships/hyperlink" Target="https://youtu.be/9u1q3lH7VbE?t=323" TargetMode="External"/><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10.png"/><Relationship Id="rId5" Type="http://schemas.openxmlformats.org/officeDocument/2006/relationships/hyperlink" Target="https://core.ac.uk/download/pdf/82625192.pdf" TargetMode="External"/><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visual6502.org/JSSim/index.html" TargetMode="External"/><Relationship Id="rId1" Type="http://schemas.openxmlformats.org/officeDocument/2006/relationships/slideLayout" Target="../slideLayouts/slideLayout34.xml"/><Relationship Id="rId5" Type="http://schemas.openxmlformats.org/officeDocument/2006/relationships/image" Target="../media/image6.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youtu.be/8lhxIOAfDs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29.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126.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28.jpeg"/><Relationship Id="rId4" Type="http://schemas.openxmlformats.org/officeDocument/2006/relationships/image" Target="../media/image125.jpeg"/><Relationship Id="rId9" Type="http://schemas.openxmlformats.org/officeDocument/2006/relationships/hyperlink" Target="https://www.facebook.com/CardinalLad/photos/a.674107509275250/1027520317267299/?type=1&amp;theate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2.jpeg"/><Relationship Id="rId7" Type="http://schemas.openxmlformats.org/officeDocument/2006/relationships/image" Target="../media/image134.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133.jpeg"/><Relationship Id="rId4" Type="http://schemas.openxmlformats.org/officeDocument/2006/relationships/hyperlink" Target="https://en.wikipedia.org/wiki/Garrett_Birkhof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136.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135.jpeg"/></Relationships>
</file>

<file path=ppt/slides/_rels/slide6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143.jpeg"/><Relationship Id="rId2" Type="http://schemas.openxmlformats.org/officeDocument/2006/relationships/image" Target="../media/image138.jpeg"/><Relationship Id="rId1" Type="http://schemas.openxmlformats.org/officeDocument/2006/relationships/slideLayout" Target="../slideLayouts/slideLayout34.xml"/><Relationship Id="rId6" Type="http://schemas.openxmlformats.org/officeDocument/2006/relationships/image" Target="../media/image140.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142.jpeg"/><Relationship Id="rId4" Type="http://schemas.openxmlformats.org/officeDocument/2006/relationships/image" Target="../media/image139.tiff"/><Relationship Id="rId9" Type="http://schemas.openxmlformats.org/officeDocument/2006/relationships/hyperlink" Target="https://en.wikipedia.org/wiki/George_Lakoff" TargetMode="External"/><Relationship Id="rId14" Type="http://schemas.openxmlformats.org/officeDocument/2006/relationships/image" Target="../media/image144.jpeg"/></Relationships>
</file>

<file path=ppt/slides/_rels/slide66.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147.png"/><Relationship Id="rId5" Type="http://schemas.openxmlformats.org/officeDocument/2006/relationships/hyperlink" Target="https://youtu.be/vMo9vlkJ3p4" TargetMode="External"/><Relationship Id="rId4" Type="http://schemas.openxmlformats.org/officeDocument/2006/relationships/image" Target="../media/image146.jpeg"/></Relationships>
</file>

<file path=ppt/slides/_rels/slide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49.png"/><Relationship Id="rId7" Type="http://schemas.openxmlformats.org/officeDocument/2006/relationships/image" Target="../media/image151.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50.png"/><Relationship Id="rId4" Type="http://schemas.openxmlformats.org/officeDocument/2006/relationships/hyperlink" Target="https://youtu.be/iJ7V1KXJpsE?t=1350" TargetMode="External"/><Relationship Id="rId9" Type="http://schemas.openxmlformats.org/officeDocument/2006/relationships/image" Target="../media/image152.png"/></Relationships>
</file>

<file path=ppt/slides/_rels/slide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1.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3.png"/><Relationship Id="rId4" Type="http://schemas.openxmlformats.org/officeDocument/2006/relationships/image" Target="../media/image10.gif"/><Relationship Id="rId9" Type="http://schemas.openxmlformats.org/officeDocument/2006/relationships/image" Target="../media/image12.gif"/></Relationships>
</file>

<file path=ppt/slides/_rels/slide70.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image" Target="../media/image155.png"/><Relationship Id="rId5" Type="http://schemas.openxmlformats.org/officeDocument/2006/relationships/hyperlink" Target="https://lamport.azurewebsites.net/pubs/time-clocks.pdf" TargetMode="External"/><Relationship Id="rId10" Type="http://schemas.openxmlformats.org/officeDocument/2006/relationships/image" Target="../media/image157.png"/><Relationship Id="rId4" Type="http://schemas.openxmlformats.org/officeDocument/2006/relationships/image" Target="../media/image154.png"/><Relationship Id="rId9" Type="http://schemas.openxmlformats.org/officeDocument/2006/relationships/hyperlink" Target="https://lamport.azurewebsites.net/tla/tla.html"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160.gif"/><Relationship Id="rId13" Type="http://schemas.openxmlformats.org/officeDocument/2006/relationships/image" Target="../media/image164.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59.png"/><Relationship Id="rId11" Type="http://schemas.openxmlformats.org/officeDocument/2006/relationships/image" Target="../media/image163.png"/><Relationship Id="rId5" Type="http://schemas.openxmlformats.org/officeDocument/2006/relationships/hyperlink" Target="https://youtu.be/DwAFZb8juMQ?t=3" TargetMode="External"/><Relationship Id="rId10"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hyperlink" Target="https://en.wikipedia.org/wiki/Category_theory#Natural_transformations_2"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350.png"/><Relationship Id="rId7"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65.jpeg"/><Relationship Id="rId4" Type="http://schemas.openxmlformats.org/officeDocument/2006/relationships/hyperlink" Target="https://www.britannica.com/biography/Dana-Scott"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openxmlformats.org/officeDocument/2006/relationships/image" Target="../media/image169.jpeg"/><Relationship Id="rId5" Type="http://schemas.openxmlformats.org/officeDocument/2006/relationships/hyperlink" Target="https://en.wikipedia.org/wiki/Radhia_Cousot" TargetMode="External"/><Relationship Id="rId4" Type="http://schemas.openxmlformats.org/officeDocument/2006/relationships/image" Target="../media/image168.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13" Type="http://schemas.openxmlformats.org/officeDocument/2006/relationships/image" Target="../media/image139.tiff"/><Relationship Id="rId18" Type="http://schemas.openxmlformats.org/officeDocument/2006/relationships/image" Target="../media/image181.tiff"/><Relationship Id="rId26" Type="http://schemas.openxmlformats.org/officeDocument/2006/relationships/image" Target="../media/image184.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88.png"/><Relationship Id="rId42" Type="http://schemas.openxmlformats.org/officeDocument/2006/relationships/image" Target="../media/image144.jpeg"/><Relationship Id="rId7" Type="http://schemas.openxmlformats.org/officeDocument/2006/relationships/image" Target="../media/image175.tiff"/><Relationship Id="rId2" Type="http://schemas.openxmlformats.org/officeDocument/2006/relationships/image" Target="../media/image172.tiff"/><Relationship Id="rId16" Type="http://schemas.openxmlformats.org/officeDocument/2006/relationships/image" Target="../media/image180.png"/><Relationship Id="rId20" Type="http://schemas.openxmlformats.org/officeDocument/2006/relationships/image" Target="../media/image140.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83.png"/><Relationship Id="rId32" Type="http://schemas.openxmlformats.org/officeDocument/2006/relationships/image" Target="../media/image187.png"/><Relationship Id="rId37" Type="http://schemas.openxmlformats.org/officeDocument/2006/relationships/image" Target="../media/image141.jpeg"/><Relationship Id="rId40" Type="http://schemas.openxmlformats.org/officeDocument/2006/relationships/image" Target="../media/image191.jpeg"/><Relationship Id="rId5" Type="http://schemas.openxmlformats.org/officeDocument/2006/relationships/image" Target="../media/image174.png"/><Relationship Id="rId15" Type="http://schemas.openxmlformats.org/officeDocument/2006/relationships/image" Target="../media/image179.png"/><Relationship Id="rId23" Type="http://schemas.openxmlformats.org/officeDocument/2006/relationships/hyperlink" Target="https://www.amd.com/en" TargetMode="External"/><Relationship Id="rId28" Type="http://schemas.openxmlformats.org/officeDocument/2006/relationships/image" Target="../media/image185.png"/><Relationship Id="rId36" Type="http://schemas.openxmlformats.org/officeDocument/2006/relationships/image" Target="../media/image189.png"/><Relationship Id="rId10" Type="http://schemas.openxmlformats.org/officeDocument/2006/relationships/image" Target="../media/image177.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82.jpeg"/><Relationship Id="rId27" Type="http://schemas.openxmlformats.org/officeDocument/2006/relationships/hyperlink" Target="https://bdtechtalks.com/2016/09/07/what-is-blockchain/" TargetMode="External"/><Relationship Id="rId30" Type="http://schemas.openxmlformats.org/officeDocument/2006/relationships/image" Target="../media/image186.png"/><Relationship Id="rId35" Type="http://schemas.openxmlformats.org/officeDocument/2006/relationships/hyperlink" Target="http://holacracy.org/" TargetMode="External"/><Relationship Id="rId43" Type="http://schemas.openxmlformats.org/officeDocument/2006/relationships/image" Target="../media/image192.png"/><Relationship Id="rId8" Type="http://schemas.openxmlformats.org/officeDocument/2006/relationships/image" Target="../media/image176.tiff"/><Relationship Id="rId3" Type="http://schemas.openxmlformats.org/officeDocument/2006/relationships/image" Target="../media/image173.tiff"/><Relationship Id="rId12" Type="http://schemas.openxmlformats.org/officeDocument/2006/relationships/image" Target="../media/image178.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90.jpeg"/></Relationships>
</file>

<file path=ppt/slides/_rels/slide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94.png"/><Relationship Id="rId4" Type="http://schemas.openxmlformats.org/officeDocument/2006/relationships/hyperlink" Target="https://www.youtube.com/channel/UCzBjutX2PmitNF4avysL-v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hyperlink" Target="http://tecs-questions-and-answers-forum.32033.n3.nabble.com/"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8.xml"/><Relationship Id="rId1" Type="http://schemas.openxmlformats.org/officeDocument/2006/relationships/slideLayout" Target="../slideLayouts/slideLayout3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112.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19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203.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202.jpeg"/><Relationship Id="rId5" Type="http://schemas.openxmlformats.org/officeDocument/2006/relationships/image" Target="../media/image201.jpeg"/><Relationship Id="rId4" Type="http://schemas.openxmlformats.org/officeDocument/2006/relationships/image" Target="../media/image200.jpeg"/></Relationships>
</file>

<file path=ppt/slides/_rels/slide9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203.png"/><Relationship Id="rId5" Type="http://schemas.openxmlformats.org/officeDocument/2006/relationships/image" Target="../media/image205.png"/><Relationship Id="rId4" Type="http://schemas.openxmlformats.org/officeDocument/2006/relationships/hyperlink" Target="https://github.com/sifive/freedom-tool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5.xml"/><Relationship Id="rId1" Type="http://schemas.openxmlformats.org/officeDocument/2006/relationships/slideLayout" Target="../slideLayouts/slideLayout39.xml"/><Relationship Id="rId5" Type="http://schemas.openxmlformats.org/officeDocument/2006/relationships/image" Target="../media/image206.png"/><Relationship Id="rId4" Type="http://schemas.openxmlformats.org/officeDocument/2006/relationships/hyperlink" Target="http://toyhouse.wiki:81/index.php/Toyhouse_Studio"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209.png"/><Relationship Id="rId1" Type="http://schemas.openxmlformats.org/officeDocument/2006/relationships/slideLayout" Target="../slideLayouts/slideLayout38.xml"/><Relationship Id="rId4" Type="http://schemas.openxmlformats.org/officeDocument/2006/relationships/image" Target="../media/image210.png"/></Relationships>
</file>

<file path=ppt/slides/_rels/slide9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212.jpeg"/></Relationships>
</file>

<file path=ppt/slides/_rels/slide98.xml.rels><?xml version="1.0" encoding="UTF-8" standalone="yes"?>
<Relationships xmlns="http://schemas.openxmlformats.org/package/2006/relationships"><Relationship Id="rId8" Type="http://schemas.openxmlformats.org/officeDocument/2006/relationships/hyperlink" Target="https://www.vectorstock.com/royalty-free-vector/ouroboros-snake-eating-its-own-tail-eternity-or-vector-12076546" TargetMode="External"/><Relationship Id="rId13" Type="http://schemas.openxmlformats.org/officeDocument/2006/relationships/hyperlink" Target="https://en.wikipedia.org/wiki/Cleopatra_the_Alchemist"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en.wikipedia.org/wiki/Henology" TargetMode="External"/><Relationship Id="rId2" Type="http://schemas.openxmlformats.org/officeDocument/2006/relationships/image" Target="../media/image213.png"/><Relationship Id="rId16" Type="http://schemas.openxmlformats.org/officeDocument/2006/relationships/image" Target="../media/image216.png"/><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214.png"/><Relationship Id="rId5" Type="http://schemas.openxmlformats.org/officeDocument/2006/relationships/diagramQuickStyle" Target="../diagrams/quickStyle3.xml"/><Relationship Id="rId15" Type="http://schemas.openxmlformats.org/officeDocument/2006/relationships/image" Target="../media/image215.png"/><Relationship Id="rId10" Type="http://schemas.openxmlformats.org/officeDocument/2006/relationships/hyperlink" Target="https://en.wikipedia.org/wiki/Ouroboros" TargetMode="External"/><Relationship Id="rId4" Type="http://schemas.openxmlformats.org/officeDocument/2006/relationships/diagramLayout" Target="../diagrams/layout3.xml"/><Relationship Id="rId9" Type="http://schemas.openxmlformats.org/officeDocument/2006/relationships/image" Target="../media/image70.png"/><Relationship Id="rId14" Type="http://schemas.openxmlformats.org/officeDocument/2006/relationships/hyperlink" Target="https://en.wikipedia.org/wiki/Biblioteca_Marciana"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 (CSTD)</a:t>
            </a:r>
            <a:br>
              <a:rPr lang="en" sz="2667" dirty="0"/>
            </a:br>
            <a:br>
              <a:rPr lang="en" sz="2667" dirty="0"/>
            </a:br>
            <a:r>
              <a:rPr lang="en" sz="2667" dirty="0"/>
              <a:t>Lecture 15</a:t>
            </a:r>
            <a:br>
              <a:rPr lang="en" sz="2667" dirty="0"/>
            </a:br>
            <a:r>
              <a:rPr lang="en" sz="2667" dirty="0"/>
              <a:t>Revisit ideas we learned CSTD in Autumn 2020:</a:t>
            </a:r>
            <a:br>
              <a:rPr lang="en" sz="2667" dirty="0"/>
            </a:br>
            <a:br>
              <a:rPr lang="en" sz="2667" dirty="0"/>
            </a:br>
            <a:r>
              <a:rPr lang="en" sz="2667" dirty="0"/>
              <a:t>The </a:t>
            </a:r>
            <a:r>
              <a:rPr lang="en-US" sz="2667" dirty="0"/>
              <a:t>Why/How/</a:t>
            </a:r>
            <a:r>
              <a:rPr lang="en-US" sz="2667" dirty="0" err="1"/>
              <a:t>Whats</a:t>
            </a:r>
            <a:r>
              <a:rPr lang="en-US" sz="2667" dirty="0"/>
              <a:t> of CSTD?</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27924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Computation through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48532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089552" y="1506741"/>
            <a:ext cx="10012934" cy="2011063"/>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dirty="0"/>
              <a:t>Other than AND, OR, XOR, XNOR, A, B, ~A, ~B, 0, and 1, </a:t>
            </a:r>
          </a:p>
          <a:p>
            <a:pPr algn="ctr"/>
            <a:r>
              <a:rPr lang="en-US" sz="2667" dirty="0"/>
              <a:t>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649630182"/>
              </p:ext>
            </p:extLst>
          </p:nvPr>
        </p:nvGraphicFramePr>
        <p:xfrm>
          <a:off x="2650948" y="3520103"/>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13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08156" y="1155902"/>
            <a:ext cx="2121876" cy="1983670"/>
          </a:xfrm>
          <a:prstGeom prst="rect">
            <a:avLst/>
          </a:prstGeom>
        </p:spPr>
      </p:pic>
    </p:spTree>
    <p:extLst>
      <p:ext uri="{BB962C8B-B14F-4D97-AF65-F5344CB8AC3E}">
        <p14:creationId xmlns:p14="http://schemas.microsoft.com/office/powerpoint/2010/main" val="385053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14</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2</a:t>
            </a:fld>
            <a:endParaRPr lang="en-US"/>
          </a:p>
        </p:txBody>
      </p:sp>
    </p:spTree>
    <p:extLst>
      <p:ext uri="{BB962C8B-B14F-4D97-AF65-F5344CB8AC3E}">
        <p14:creationId xmlns:p14="http://schemas.microsoft.com/office/powerpoint/2010/main" val="73490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20</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47490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5949663" y="462114"/>
            <a:ext cx="184730" cy="4616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24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371210" y="598647"/>
            <a:ext cx="11341633" cy="681039"/>
          </a:xfrm>
          <a:noFill/>
        </p:spPr>
        <p:txBody>
          <a:bodyPr/>
          <a:lstStyle/>
          <a:p>
            <a:pPr algn="ctr"/>
            <a:r>
              <a:rPr lang="en-US" altLang="zh-TW" sz="32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32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430365" y="2942580"/>
            <a:ext cx="11459943" cy="342900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667"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430365" y="1571877"/>
            <a:ext cx="11331271" cy="747913"/>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667"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548673" y="3411412"/>
            <a:ext cx="11212960" cy="756449"/>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546500" y="4439910"/>
            <a:ext cx="11225499" cy="769133"/>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559039" y="5445624"/>
            <a:ext cx="11212960" cy="750051"/>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4692787" y="2392366"/>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7486313" y="2353019"/>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26176" y="2297325"/>
            <a:ext cx="1139645" cy="7479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16691" y="1289361"/>
            <a:ext cx="781683" cy="5200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419845" y="1286507"/>
            <a:ext cx="1193792" cy="508091"/>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35111" y="1280373"/>
            <a:ext cx="995275" cy="514225"/>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539777" y="2507504"/>
            <a:ext cx="1196244" cy="1164203"/>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21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47094" y="2507505"/>
            <a:ext cx="1988996" cy="1150924"/>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54331" y="6169378"/>
            <a:ext cx="763907" cy="482789"/>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10475015" y="6040437"/>
            <a:ext cx="582796" cy="65144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97757" y="6030947"/>
            <a:ext cx="731600" cy="696645"/>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462210" y="6054252"/>
            <a:ext cx="840377" cy="619056"/>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54892" y="5981815"/>
            <a:ext cx="1282213" cy="663213"/>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660308" y="6506922"/>
            <a:ext cx="2137124" cy="461665"/>
          </a:xfrm>
          <a:prstGeom prst="rect">
            <a:avLst/>
          </a:prstGeom>
          <a:noFill/>
        </p:spPr>
        <p:txBody>
          <a:bodyPr wrap="none" rtlCol="0">
            <a:spAutoFit/>
          </a:bodyPr>
          <a:lstStyle/>
          <a:p>
            <a:r>
              <a:rPr lang="en-TW" sz="2400"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4299677" y="6522408"/>
            <a:ext cx="3592650" cy="461665"/>
          </a:xfrm>
          <a:prstGeom prst="rect">
            <a:avLst/>
          </a:prstGeom>
          <a:noFill/>
        </p:spPr>
        <p:txBody>
          <a:bodyPr wrap="none" rtlCol="0">
            <a:spAutoFit/>
          </a:bodyPr>
          <a:lstStyle/>
          <a:p>
            <a:pPr algn="ctr"/>
            <a:r>
              <a:rPr lang="en-TW" sz="2400"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1013721" y="4485216"/>
            <a:ext cx="747913" cy="747913"/>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0308" y="4562421"/>
            <a:ext cx="680613" cy="529329"/>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659983" y="3864842"/>
            <a:ext cx="996360" cy="6841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4055437" y="1279083"/>
            <a:ext cx="339780" cy="520071"/>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7850952" y="1298649"/>
            <a:ext cx="1589853" cy="520015"/>
          </a:xfrm>
          <a:prstGeom prst="rect">
            <a:avLst/>
          </a:prstGeom>
        </p:spPr>
      </p:pic>
    </p:spTree>
    <p:custDataLst>
      <p:tags r:id="rId1"/>
    </p:custDataLst>
    <p:extLst>
      <p:ext uri="{BB962C8B-B14F-4D97-AF65-F5344CB8AC3E}">
        <p14:creationId xmlns:p14="http://schemas.microsoft.com/office/powerpoint/2010/main" val="2972241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insightful lecture on </a:t>
            </a:r>
            <a:br>
              <a:rPr lang="en-US" dirty="0">
                <a:solidFill>
                  <a:schemeClr val="tx1"/>
                </a:solidFill>
              </a:rPr>
            </a:br>
            <a:r>
              <a:rPr lang="en-US" dirty="0">
                <a:solidFill>
                  <a:schemeClr val="tx1"/>
                </a:solidFill>
              </a:rPr>
              <a:t>the </a:t>
            </a:r>
            <a:r>
              <a:rPr lang="en-US" b="1" i="1" dirty="0">
                <a:solidFill>
                  <a:schemeClr val="tx1"/>
                </a:solidFill>
              </a:rPr>
              <a:t>Algebra of Namespaces</a:t>
            </a:r>
            <a:r>
              <a:rPr lang="en-US" dirty="0">
                <a:solidFill>
                  <a:schemeClr val="tx1"/>
                </a:solidFill>
              </a:rPr>
              <a:t>?</a:t>
            </a:r>
            <a:endParaRPr dirty="0">
              <a:solidFill>
                <a:schemeClr val="tx1"/>
              </a:solidFill>
            </a:endParaRP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811623" y="1934307"/>
            <a:ext cx="6266109" cy="4173073"/>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Namespace Management and Cybernetics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2" name="Picture 1">
            <a:extLst>
              <a:ext uri="{FF2B5EF4-FFF2-40B4-BE49-F238E27FC236}">
                <a16:creationId xmlns:a16="http://schemas.microsoft.com/office/drawing/2014/main" id="{2E4BC9AF-C213-854E-995E-2EBBECCF0ABD}"/>
              </a:ext>
            </a:extLst>
          </p:cNvPr>
          <p:cNvPicPr>
            <a:picLocks noChangeAspect="1"/>
          </p:cNvPicPr>
          <p:nvPr/>
        </p:nvPicPr>
        <p:blipFill>
          <a:blip r:embed="rId3"/>
          <a:stretch>
            <a:fillRect/>
          </a:stretch>
        </p:blipFill>
        <p:spPr>
          <a:xfrm>
            <a:off x="415600" y="1211395"/>
            <a:ext cx="3104064" cy="5224573"/>
          </a:xfrm>
          <a:prstGeom prst="rect">
            <a:avLst/>
          </a:prstGeom>
        </p:spPr>
      </p:pic>
      <p:pic>
        <p:nvPicPr>
          <p:cNvPr id="3" name="Picture 2">
            <a:extLst>
              <a:ext uri="{FF2B5EF4-FFF2-40B4-BE49-F238E27FC236}">
                <a16:creationId xmlns:a16="http://schemas.microsoft.com/office/drawing/2014/main" id="{B9518425-5BE6-0342-A3CD-E2549627236E}"/>
              </a:ext>
            </a:extLst>
          </p:cNvPr>
          <p:cNvPicPr>
            <a:picLocks noChangeAspect="1"/>
          </p:cNvPicPr>
          <p:nvPr/>
        </p:nvPicPr>
        <p:blipFill>
          <a:blip r:embed="rId4"/>
          <a:stretch>
            <a:fillRect/>
          </a:stretch>
        </p:blipFill>
        <p:spPr>
          <a:xfrm>
            <a:off x="4131985" y="2011317"/>
            <a:ext cx="6522879" cy="4771292"/>
          </a:xfrm>
          <a:prstGeom prst="rect">
            <a:avLst/>
          </a:prstGeom>
        </p:spPr>
      </p:pic>
      <p:sp>
        <p:nvSpPr>
          <p:cNvPr id="6" name="TextBox 5">
            <a:extLst>
              <a:ext uri="{FF2B5EF4-FFF2-40B4-BE49-F238E27FC236}">
                <a16:creationId xmlns:a16="http://schemas.microsoft.com/office/drawing/2014/main" id="{5CAD1F5A-0BC6-614C-91FC-2491DE7D3FDA}"/>
              </a:ext>
            </a:extLst>
          </p:cNvPr>
          <p:cNvSpPr txBox="1"/>
          <p:nvPr/>
        </p:nvSpPr>
        <p:spPr>
          <a:xfrm>
            <a:off x="4900246" y="1356967"/>
            <a:ext cx="5504520" cy="369332"/>
          </a:xfrm>
          <a:prstGeom prst="rect">
            <a:avLst/>
          </a:prstGeom>
          <a:noFill/>
        </p:spPr>
        <p:txBody>
          <a:bodyPr wrap="none" rtlCol="0">
            <a:spAutoFit/>
          </a:bodyPr>
          <a:lstStyle/>
          <a:p>
            <a:r>
              <a:rPr lang="en-TW" dirty="0"/>
              <a:t>NsM = Quantity/Transmission and Requisite </a:t>
            </a:r>
            <a:r>
              <a:rPr lang="en-TW" b="1" i="1" dirty="0"/>
              <a:t>Variety</a:t>
            </a:r>
          </a:p>
        </p:txBody>
      </p:sp>
    </p:spTree>
    <p:extLst>
      <p:ext uri="{BB962C8B-B14F-4D97-AF65-F5344CB8AC3E}">
        <p14:creationId xmlns:p14="http://schemas.microsoft.com/office/powerpoint/2010/main" val="1980702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960682" y="2528159"/>
            <a:ext cx="8270633" cy="208210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457189"/>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489611" y="591621"/>
            <a:ext cx="9212778" cy="1323439"/>
          </a:xfrm>
          <a:prstGeom prst="rect">
            <a:avLst/>
          </a:prstGeom>
        </p:spPr>
        <p:txBody>
          <a:bodyPr wrap="none">
            <a:spAutoFit/>
          </a:bodyPr>
          <a:lstStyle/>
          <a:p>
            <a:pPr algn="ctr" defTabSz="914377"/>
            <a:r>
              <a:rPr lang="en-US" altLang="zh-CN" sz="8000" dirty="0">
                <a:latin typeface="STXinwei" panose="02010800040101010101" pitchFamily="2" charset="-122"/>
                <a:ea typeface="STXinwei" panose="02010800040101010101" pitchFamily="2" charset="-122"/>
              </a:rPr>
              <a:t>Universal Constructs</a:t>
            </a:r>
            <a:endParaRPr lang="en-US" sz="8000" dirty="0">
              <a:latin typeface="Calibri"/>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10037583" y="2170996"/>
            <a:ext cx="1744132" cy="2519301"/>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10037584" y="5192584"/>
            <a:ext cx="1744133" cy="1439333"/>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2483552" y="5076567"/>
            <a:ext cx="7224889" cy="1200329"/>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1213588" y="5192583"/>
            <a:ext cx="829733" cy="12700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201341" y="4378941"/>
            <a:ext cx="2852127" cy="646331"/>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55309" y="2802466"/>
            <a:ext cx="2004911" cy="1253069"/>
          </a:xfrm>
          <a:prstGeom prst="rect">
            <a:avLst/>
          </a:prstGeom>
        </p:spPr>
      </p:pic>
    </p:spTree>
    <p:extLst>
      <p:ext uri="{BB962C8B-B14F-4D97-AF65-F5344CB8AC3E}">
        <p14:creationId xmlns:p14="http://schemas.microsoft.com/office/powerpoint/2010/main" val="1294210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82217" y="384435"/>
            <a:ext cx="11627556" cy="1569660"/>
          </a:xfrm>
          <a:prstGeom prst="rect">
            <a:avLst/>
          </a:prstGeom>
        </p:spPr>
        <p:txBody>
          <a:bodyPr wrap="square">
            <a:spAutoFit/>
          </a:bodyPr>
          <a:lstStyle/>
          <a:p>
            <a:pPr algn="ctr" defTabSz="914377">
              <a:defRPr/>
            </a:pPr>
            <a:r>
              <a:rPr lang="en-US" altLang="zh-CN" sz="4800" dirty="0">
                <a:solidFill>
                  <a:prstClr val="black"/>
                </a:solidFill>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lang="en-US" sz="4800" dirty="0">
              <a:solidFill>
                <a:prstClr val="black"/>
              </a:solidFill>
              <a:latin typeface="Calibri"/>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209" y="2031301"/>
            <a:ext cx="7423760" cy="4442265"/>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8502893" y="2031299"/>
            <a:ext cx="2729545" cy="3312676"/>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8735730" y="5599290"/>
            <a:ext cx="2842445" cy="666977"/>
          </a:xfrm>
          <a:prstGeom prst="rect">
            <a:avLst/>
          </a:prstGeom>
          <a:noFill/>
        </p:spPr>
        <p:txBody>
          <a:bodyPr wrap="none" rtlCol="0">
            <a:spAutoFit/>
          </a:bodyPr>
          <a:lstStyle/>
          <a:p>
            <a:pPr defTabSz="1219170">
              <a:buClr>
                <a:srgbClr val="000000"/>
              </a:buClr>
              <a:defRPr/>
            </a:pPr>
            <a:r>
              <a:rPr lang="en-US" sz="1867" kern="0" dirty="0" err="1">
                <a:solidFill>
                  <a:srgbClr val="000000"/>
                </a:solidFill>
                <a:latin typeface="Arial"/>
                <a:cs typeface="Arial"/>
                <a:sym typeface="Arial"/>
              </a:rPr>
              <a:t>Voevodsky</a:t>
            </a:r>
            <a:r>
              <a:rPr lang="en-US" sz="1867" kern="0" dirty="0">
                <a:solidFill>
                  <a:srgbClr val="000000"/>
                </a:solidFill>
                <a:latin typeface="Arial"/>
                <a:cs typeface="Arial"/>
                <a:sym typeface="Arial"/>
              </a:rPr>
              <a:t> in 2011</a:t>
            </a:r>
          </a:p>
          <a:p>
            <a:pPr defTabSz="1219170">
              <a:buClr>
                <a:srgbClr val="000000"/>
              </a:buClr>
              <a:defRPr/>
            </a:pPr>
            <a:r>
              <a:rPr lang="en-US" sz="1867" kern="0" dirty="0">
                <a:solidFill>
                  <a:srgbClr val="000000"/>
                </a:solidFill>
                <a:latin typeface="Arial"/>
                <a:cs typeface="Arial"/>
                <a:sym typeface="Arial"/>
              </a:rPr>
              <a:t>Image Source: </a:t>
            </a:r>
            <a:r>
              <a:rPr lang="en-US" sz="1867" kern="0" dirty="0">
                <a:solidFill>
                  <a:srgbClr val="000000"/>
                </a:solidFill>
                <a:latin typeface="Arial"/>
                <a:cs typeface="Arial"/>
                <a:sym typeface="Arial"/>
                <a:hlinkClick r:id="rId4"/>
              </a:rPr>
              <a:t>Wikipedia</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119615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1867" kern="0">
              <a:solidFill>
                <a:srgbClr val="FFFFFF"/>
              </a:solidFill>
              <a:latin typeface="Arial"/>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3546103" y="324308"/>
            <a:ext cx="5393600" cy="8492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000000"/>
                </a:solidFil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3546101" y="435370"/>
            <a:ext cx="5393600" cy="849237"/>
          </a:xfrm>
          <a:prstGeom prst="rect">
            <a:avLst/>
          </a:prstGeom>
          <a:solidFill>
            <a:schemeClr val="tx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FFFFFF"/>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3546102" y="233214"/>
            <a:ext cx="2549897" cy="1162453"/>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6316085" y="1264640"/>
            <a:ext cx="5712127" cy="501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FFFFFF"/>
                </a:solidFill>
              </a:rPr>
              <a:t>Output:</a:t>
            </a:r>
            <a:r>
              <a:rPr lang="en-US" sz="2400" kern="0" dirty="0">
                <a:solidFill>
                  <a:srgbClr val="FFFFFF"/>
                </a:solidFill>
              </a:rPr>
              <a:t> </a:t>
            </a:r>
            <a:r>
              <a:rPr lang="en-US" sz="2400" dirty="0">
                <a:solidFill>
                  <a:srgbClr val="FFFFFF"/>
                </a:solidFill>
              </a:rPr>
              <a:t>A set of learning result documents, in both source code form and textual descriptions (Wiki, Git)</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Process:</a:t>
            </a:r>
            <a:r>
              <a:rPr lang="en-US" sz="2400" kern="0" dirty="0">
                <a:solidFill>
                  <a:srgbClr val="FFFFFF"/>
                </a:solidFill>
              </a:rPr>
              <a:t> </a:t>
            </a:r>
            <a:r>
              <a:rPr lang="en-US" sz="2400" dirty="0">
                <a:solidFill>
                  <a:srgbClr val="FFFFFF"/>
                </a:solidFill>
              </a:rPr>
              <a:t>Lectures, Exercises and Code Reviews</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Input:</a:t>
            </a:r>
            <a:r>
              <a:rPr lang="en-US" sz="2400" kern="0" dirty="0">
                <a:solidFill>
                  <a:srgbClr val="FFFFFF"/>
                </a:solidFill>
              </a:rPr>
              <a:t> </a:t>
            </a:r>
          </a:p>
          <a:p>
            <a:pPr marL="609585" indent="-457189" defTabSz="1219170">
              <a:buClr>
                <a:srgbClr val="595959"/>
              </a:buClr>
              <a:buFont typeface="+mj-lt"/>
              <a:buAutoNum type="arabicPeriod"/>
              <a:defRPr/>
            </a:pPr>
            <a:r>
              <a:rPr lang="en-US" sz="1600" dirty="0">
                <a:solidFill>
                  <a:srgbClr val="FFFFFF"/>
                </a:solidFill>
              </a:rPr>
              <a:t>The prior work on http://nand2Tetris.org</a:t>
            </a:r>
            <a:endParaRPr lang="en-US" sz="1600" kern="0" dirty="0">
              <a:solidFill>
                <a:srgbClr val="FFFFFF"/>
              </a:solidFill>
            </a:endParaRPr>
          </a:p>
          <a:p>
            <a:pPr marL="609585" indent="-457189" defTabSz="1219170">
              <a:buClr>
                <a:srgbClr val="595959"/>
              </a:buClr>
              <a:buFont typeface="+mj-lt"/>
              <a:buAutoNum type="arabicPeriod"/>
              <a:defRPr/>
            </a:pPr>
            <a:r>
              <a:rPr lang="en-US" sz="1600" kern="0" dirty="0">
                <a:solidFill>
                  <a:srgbClr val="FFFFFF"/>
                </a:solidFill>
              </a:rPr>
              <a:t>Reference materials (online and prints)</a:t>
            </a:r>
          </a:p>
          <a:p>
            <a:pPr marL="609585" indent="-457189" defTabSz="1219170">
              <a:buClr>
                <a:srgbClr val="595959"/>
              </a:buClr>
              <a:buFont typeface="+mj-lt"/>
              <a:buAutoNum type="arabicPeriod"/>
              <a:defRPr/>
            </a:pPr>
            <a:r>
              <a:rPr lang="en-US" sz="1600" kern="0" dirty="0">
                <a:solidFill>
                  <a:srgbClr val="FFFFFF"/>
                </a:solidFill>
              </a:rPr>
              <a:t>Mathematical insights and philosophical groundings</a:t>
            </a:r>
          </a:p>
          <a:p>
            <a:pPr marL="609585" indent="-457189" defTabSz="1219170">
              <a:buClr>
                <a:srgbClr val="595959"/>
              </a:buClr>
              <a:buFont typeface="+mj-lt"/>
              <a:buAutoNum type="arabicPeriod"/>
              <a:defRPr/>
            </a:pPr>
            <a:r>
              <a:rPr lang="en-US" sz="1600" kern="0" dirty="0">
                <a:solidFill>
                  <a:srgbClr val="FFFFFF"/>
                </a:solidFill>
              </a:rPr>
              <a:t>Historical linkages and industry case studies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717570" y="1628880"/>
            <a:ext cx="5328252" cy="50184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000000"/>
                </a:solidFill>
              </a:rPr>
              <a:t>Context:</a:t>
            </a:r>
            <a:r>
              <a:rPr lang="en-US" sz="2400" kern="0" dirty="0">
                <a:solidFill>
                  <a:srgbClr val="000000"/>
                </a:solidFill>
              </a:rPr>
              <a:t> </a:t>
            </a:r>
            <a:r>
              <a:rPr lang="en-US" sz="1867" kern="0" dirty="0">
                <a:solidFill>
                  <a:srgbClr val="000000"/>
                </a:solidFill>
              </a:rPr>
              <a:t>In the second half of year 2020, engage students to experience CTSD in 3 lecture hour x 15 week time frame, remotely.</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Goal:</a:t>
            </a:r>
            <a:r>
              <a:rPr lang="en-US" sz="2400" kern="0" dirty="0">
                <a:solidFill>
                  <a:srgbClr val="000000"/>
                </a:solidFill>
              </a:rPr>
              <a:t> Demonstrate that CTSD is universally applicable to a wide range of systems and life experiences</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Criteria:</a:t>
            </a:r>
            <a:endParaRPr lang="en-US" sz="2400" kern="0" dirty="0">
              <a:solidFill>
                <a:srgbClr val="000000"/>
              </a:solidFill>
            </a:endParaRPr>
          </a:p>
          <a:p>
            <a:pPr marL="609585" indent="-457189" defTabSz="1219170">
              <a:buClr>
                <a:srgbClr val="595959"/>
              </a:buClr>
              <a:buFont typeface="+mj-lt"/>
              <a:buAutoNum type="arabicPeriod"/>
              <a:defRPr/>
            </a:pPr>
            <a:r>
              <a:rPr lang="en-US" sz="1600" kern="0" dirty="0">
                <a:solidFill>
                  <a:srgbClr val="000000"/>
                </a:solidFill>
              </a:rPr>
              <a:t>Build a full stack computing system</a:t>
            </a:r>
          </a:p>
          <a:p>
            <a:pPr marL="609585" indent="-457189" defTabSz="1219170">
              <a:buClr>
                <a:srgbClr val="595959"/>
              </a:buClr>
              <a:buFont typeface="+mj-lt"/>
              <a:buAutoNum type="arabicPeriod"/>
              <a:defRPr/>
            </a:pPr>
            <a:r>
              <a:rPr lang="en-US" sz="1600" kern="0" dirty="0">
                <a:solidFill>
                  <a:srgbClr val="000000"/>
                </a:solidFill>
              </a:rPr>
              <a:t>Make connections to grounding theories</a:t>
            </a:r>
          </a:p>
          <a:p>
            <a:pPr marL="609585" indent="-457189" defTabSz="1219170">
              <a:buClr>
                <a:srgbClr val="595959"/>
              </a:buClr>
              <a:buFont typeface="+mj-lt"/>
              <a:buAutoNum type="arabicPeriod"/>
              <a:defRPr/>
            </a:pPr>
            <a:r>
              <a:rPr lang="en-US" sz="1600" kern="0" dirty="0">
                <a:solidFill>
                  <a:srgbClr val="000000"/>
                </a:solidFill>
              </a:rPr>
              <a:t>Offer tools and methods to enable CTSD.</a:t>
            </a:r>
          </a:p>
          <a:p>
            <a:pPr marL="609585" indent="-457189" defTabSz="1219170">
              <a:buClr>
                <a:srgbClr val="595959"/>
              </a:buClr>
              <a:buFont typeface="+mj-lt"/>
              <a:buAutoNum type="arabicPeriod"/>
              <a:defRPr/>
            </a:pPr>
            <a:endParaRPr lang="en-US" sz="2400" kern="0" dirty="0">
              <a:solidFill>
                <a:srgbClr val="000000"/>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439821" y="6372400"/>
            <a:ext cx="11312359" cy="42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1867" kern="0" dirty="0">
                <a:solidFill>
                  <a:srgbClr val="FFFFFF"/>
                </a:solidFill>
                <a:latin typeface="Arial"/>
                <a:sym typeface="Arial"/>
              </a:rPr>
              <a:t>Boundary Conditions: Students who are willing to learn and patience of debugging code</a:t>
            </a:r>
            <a:endParaRPr lang="en-TW" sz="1867" kern="0" dirty="0">
              <a:solidFill>
                <a:srgbClr val="FF0000"/>
              </a:solidFill>
              <a:latin typeface="Arial"/>
              <a:sym typeface="Arial"/>
            </a:endParaRP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000000"/>
                </a:solidFill>
                <a:latin typeface="Arial"/>
                <a:cs typeface="Arial"/>
                <a:sym typeface="Arial"/>
              </a:rPr>
              <a:pPr defTabSz="1219170">
                <a:buClr>
                  <a:srgbClr val="000000"/>
                </a:buClr>
                <a:defRPr/>
              </a:pPr>
              <a:t>3</a:t>
            </a:fld>
            <a:endParaRPr lang="en" kern="0">
              <a:solidFill>
                <a:srgbClr val="000000"/>
              </a:solidFill>
              <a:latin typeface="Arial"/>
              <a:cs typeface="Arial"/>
              <a:sym typeface="Arial"/>
            </a:endParaRPr>
          </a:p>
        </p:txBody>
      </p:sp>
    </p:spTree>
    <p:extLst>
      <p:ext uri="{BB962C8B-B14F-4D97-AF65-F5344CB8AC3E}">
        <p14:creationId xmlns:p14="http://schemas.microsoft.com/office/powerpoint/2010/main" val="289936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31</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14" y="296879"/>
            <a:ext cx="1254021" cy="1980583"/>
          </a:xfrm>
          <a:prstGeom prst="rect">
            <a:avLst/>
          </a:prstGeom>
        </p:spPr>
      </p:pic>
      <p:sp>
        <p:nvSpPr>
          <p:cNvPr id="252" name="DevSecOps"/>
          <p:cNvSpPr txBox="1">
            <a:spLocks noGrp="1"/>
          </p:cNvSpPr>
          <p:nvPr>
            <p:ph type="title"/>
          </p:nvPr>
        </p:nvSpPr>
        <p:spPr>
          <a:xfrm>
            <a:off x="987552" y="433890"/>
            <a:ext cx="10216896" cy="1261601"/>
          </a:xfrm>
          <a:prstGeom prst="rect">
            <a:avLst/>
          </a:prstGeom>
        </p:spPr>
        <p:txBody>
          <a:bodyPr>
            <a:normAutofit/>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fld id="{00000000-1234-1234-1234-123412341234}" type="slidenum">
              <a:rPr lang="en" smtClean="0"/>
              <a:pPr/>
              <a:t>32</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7781" y="1695492"/>
            <a:ext cx="4316439" cy="4426697"/>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738" y="1557867"/>
            <a:ext cx="1437215" cy="2219496"/>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8356" y="5236053"/>
            <a:ext cx="2912533" cy="1545592"/>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807" y="1753270"/>
            <a:ext cx="2566640" cy="1342188"/>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4726" y="3333565"/>
            <a:ext cx="2629721" cy="1375176"/>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1110" y="5223361"/>
            <a:ext cx="2700557" cy="15190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23346" y="3143301"/>
            <a:ext cx="1404564" cy="17557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7508" y="1628260"/>
            <a:ext cx="1193453" cy="1690137"/>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991467" y="1353405"/>
            <a:ext cx="4423006" cy="461665"/>
          </a:xfrm>
          <a:prstGeom prst="rect">
            <a:avLst/>
          </a:prstGeom>
          <a:noFill/>
        </p:spPr>
        <p:txBody>
          <a:bodyPr wrap="none" rtlCol="0">
            <a:spAutoFit/>
          </a:bodyPr>
          <a:lstStyle/>
          <a:p>
            <a:r>
              <a:rPr lang="en-US" sz="2400" dirty="0"/>
              <a:t>Namespace = Cognitive Space</a:t>
            </a:r>
          </a:p>
        </p:txBody>
      </p:sp>
    </p:spTree>
    <p:extLst>
      <p:ext uri="{BB962C8B-B14F-4D97-AF65-F5344CB8AC3E}">
        <p14:creationId xmlns:p14="http://schemas.microsoft.com/office/powerpoint/2010/main" val="1575094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7031" y="1271953"/>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8031" y="1271953"/>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08431" y="4319953"/>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479431" y="3938954"/>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46</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625" y="1110769"/>
            <a:ext cx="7328955" cy="5220011"/>
          </a:xfrm>
          <a:prstGeom prst="rect">
            <a:avLst/>
          </a:prstGeom>
        </p:spPr>
      </p:pic>
      <p:sp>
        <p:nvSpPr>
          <p:cNvPr id="3" name="TextBox 2"/>
          <p:cNvSpPr txBox="1"/>
          <p:nvPr/>
        </p:nvSpPr>
        <p:spPr>
          <a:xfrm>
            <a:off x="1397000" y="6447684"/>
            <a:ext cx="4660315" cy="369332"/>
          </a:xfrm>
          <a:prstGeom prst="rect">
            <a:avLst/>
          </a:prstGeom>
          <a:noFill/>
        </p:spPr>
        <p:txBody>
          <a:bodyPr wrap="none" rtlCol="0">
            <a:spAutoFit/>
          </a:bodyPr>
          <a:lstStyle/>
          <a:p>
            <a:r>
              <a:rPr lang="en-US" dirty="0">
                <a:hlinkClick r:id="rId2"/>
              </a:rPr>
              <a:t>http://www.visual6502.org/</a:t>
            </a:r>
            <a:r>
              <a:rPr lang="en-US" dirty="0" err="1">
                <a:hlinkClick r:id="rId2"/>
              </a:rPr>
              <a:t>JSSim</a:t>
            </a:r>
            <a:r>
              <a:rPr lang="en-US" dirty="0">
                <a:hlinkClick r:id="rId2"/>
              </a:rPr>
              <a:t>/</a:t>
            </a:r>
            <a:r>
              <a:rPr lang="en-US" dirty="0" err="1">
                <a:hlinkClick r:id="rId2"/>
              </a:rPr>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990619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54</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55</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56</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57</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59</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1723909" y="2476240"/>
            <a:ext cx="9131659" cy="2670191"/>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139101" y="1534202"/>
            <a:ext cx="5913798" cy="666977"/>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There are only five (5) KINDs of Lambda Expressions,</a:t>
            </a:r>
          </a:p>
          <a:p>
            <a:pPr algn="ctr" defTabSz="1219170">
              <a:buClr>
                <a:srgbClr val="000000"/>
              </a:buClr>
            </a:pPr>
            <a:r>
              <a:rPr lang="en-US" sz="1867" kern="0" dirty="0">
                <a:solidFill>
                  <a:srgbClr val="000000"/>
                </a:solidFill>
                <a:latin typeface="Arial"/>
                <a:cs typeface="Arial"/>
                <a:sym typeface="Arial"/>
              </a:rPr>
              <a:t>and they can</a:t>
            </a:r>
            <a:r>
              <a:rPr lang="en-TW" sz="1867" kern="0" dirty="0">
                <a:solidFill>
                  <a:srgbClr val="000000"/>
                </a:solidFill>
                <a:latin typeface="Arial"/>
                <a:cs typeface="Arial"/>
                <a:sym typeface="Arial"/>
              </a:rPr>
              <a:t>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8494614" y="270656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8494614" y="366281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8494614" y="4112324"/>
            <a:ext cx="420384"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8494616" y="4671075"/>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8494616" y="5548465"/>
            <a:ext cx="2360952"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230301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4229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60</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62</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63</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65</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39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69</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33845" y="975167"/>
            <a:ext cx="2442556" cy="305537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623867" y="-366184"/>
            <a:ext cx="169333" cy="169333"/>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9659600" y="0"/>
            <a:ext cx="169333" cy="16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957465" y="1662423"/>
            <a:ext cx="6187904" cy="4555200"/>
          </a:xfrm>
        </p:spPr>
        <p:txBody>
          <a:bodyPr/>
          <a:lstStyle/>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867" i="1" dirty="0">
                <a:solidFill>
                  <a:schemeClr val="tx1"/>
                </a:solidFill>
                <a:latin typeface="Arial" panose="020B0604020202020204" pitchFamily="34" charset="0"/>
              </a:rPr>
              <a:t>(Theod. 10.)</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457189" indent="-304792" algn="just" eaLnBrk="0" fontAlgn="base" hangingPunct="0">
              <a:spcBef>
                <a:spcPct val="0"/>
              </a:spcBef>
              <a:spcAft>
                <a:spcPct val="0"/>
              </a:spcAft>
              <a:buClrTx/>
              <a:buFont typeface="+mj-lt"/>
              <a:buAutoNum type="arabicPeriod"/>
            </a:pPr>
            <a:r>
              <a:rPr lang="en-US" altLang="en-TW" sz="1867"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  ….  </a:t>
            </a:r>
            <a:r>
              <a:rPr lang="en-US" altLang="en-TW" sz="1200" dirty="0">
                <a:solidFill>
                  <a:schemeClr val="tx1"/>
                </a:solidFill>
                <a:latin typeface="Arial" panose="020B0604020202020204" pitchFamily="34" charset="0"/>
              </a:rPr>
              <a:t>F</a:t>
            </a:r>
            <a:r>
              <a:rPr lang="en-TW" altLang="en-TW" sz="1200" dirty="0">
                <a:solidFill>
                  <a:schemeClr val="tx1"/>
                </a:solidFill>
                <a:latin typeface="Arial" panose="020B0604020202020204" pitchFamily="34" charset="0"/>
              </a:rPr>
              <a:t>rom </a:t>
            </a:r>
            <a:r>
              <a:rPr lang="en-US" altLang="en-TW" sz="1200" dirty="0" err="1">
                <a:solidFill>
                  <a:schemeClr val="tx1"/>
                </a:solidFill>
                <a:latin typeface="Arial" panose="020B0604020202020204" pitchFamily="34" charset="0"/>
                <a:hlinkClick r:id="rId3"/>
              </a:rPr>
              <a:t>home.datacomm.ch</a:t>
            </a:r>
            <a:r>
              <a:rPr lang="en-US" altLang="en-TW" sz="1200" dirty="0">
                <a:solidFill>
                  <a:schemeClr val="tx1"/>
                </a:solidFill>
                <a:latin typeface="Arial" panose="020B0604020202020204" pitchFamily="34" charset="0"/>
                <a:hlinkClick r:id="rId3"/>
              </a:rPr>
              <a:t>/</a:t>
            </a:r>
            <a:r>
              <a:rPr lang="en-US" altLang="en-TW" sz="1200" dirty="0" err="1">
                <a:solidFill>
                  <a:schemeClr val="tx1"/>
                </a:solidFill>
                <a:latin typeface="Arial" panose="020B0604020202020204" pitchFamily="34" charset="0"/>
                <a:hlinkClick r:id="rId3"/>
              </a:rPr>
              <a:t>kerguelen</a:t>
            </a:r>
            <a:r>
              <a:rPr lang="en-US" altLang="en-TW" sz="1200" dirty="0">
                <a:solidFill>
                  <a:schemeClr val="tx1"/>
                </a:solidFill>
                <a:latin typeface="Arial" panose="020B0604020202020204" pitchFamily="34" charset="0"/>
                <a:hlinkClick r:id="rId3"/>
              </a:rPr>
              <a:t>/monadology/</a:t>
            </a:r>
            <a:r>
              <a:rPr lang="en-US" altLang="en-TW" sz="1200" dirty="0" err="1">
                <a:solidFill>
                  <a:schemeClr val="tx1"/>
                </a:solidFill>
                <a:latin typeface="Arial" panose="020B0604020202020204" pitchFamily="34" charset="0"/>
                <a:hlinkClick r:id="rId3"/>
              </a:rPr>
              <a:t>monadology.html</a:t>
            </a:r>
            <a:endParaRPr lang="en-TW" altLang="en-TW" sz="16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15600" y="1917423"/>
            <a:ext cx="2484677" cy="3511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9305185" y="4151119"/>
            <a:ext cx="2499873" cy="1945924"/>
          </a:xfrm>
          <a:prstGeom prst="rect">
            <a:avLst/>
          </a:prstGeom>
        </p:spPr>
      </p:pic>
    </p:spTree>
    <p:extLst>
      <p:ext uri="{BB962C8B-B14F-4D97-AF65-F5344CB8AC3E}">
        <p14:creationId xmlns:p14="http://schemas.microsoft.com/office/powerpoint/2010/main" val="1771390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71</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73</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74</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77</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74987" y="376856"/>
            <a:ext cx="9442027" cy="584775"/>
          </a:xfrm>
          <a:prstGeom prst="rect">
            <a:avLst/>
          </a:prstGeom>
          <a:noFill/>
        </p:spPr>
        <p:txBody>
          <a:bodyPr wrap="square" rtlCol="0">
            <a:spAutoFit/>
          </a:bodyPr>
          <a:lstStyle/>
          <a:p>
            <a:pPr marL="0" lvl="1" algn="ctr"/>
            <a:r>
              <a:rPr lang="en-US" altLang="zh-CN" sz="3200" dirty="0">
                <a:solidFill>
                  <a:prstClr val="black"/>
                </a:solidFill>
                <a:latin typeface="Arial" panose="020B0604020202020204" pitchFamily="34" charset="0"/>
                <a:ea typeface="等线" charset="-122"/>
              </a:rPr>
              <a:t>Homework assistance and Self-Study Guidance</a:t>
            </a:r>
            <a:endParaRPr lang="zh-CN" altLang="en-US" sz="24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866987" y="1403917"/>
            <a:ext cx="5534316" cy="4356803"/>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27995" y="3803056"/>
            <a:ext cx="2368005" cy="1463857"/>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6663720" y="1716167"/>
            <a:ext cx="4891587" cy="3492011"/>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6461140" y="5591444"/>
            <a:ext cx="5205271" cy="307777"/>
          </a:xfrm>
          <a:prstGeom prst="rect">
            <a:avLst/>
          </a:prstGeom>
          <a:noFill/>
        </p:spPr>
        <p:txBody>
          <a:bodyPr wrap="none" rtlCol="0">
            <a:spAutoFit/>
          </a:bodyPr>
          <a:lstStyle/>
          <a:p>
            <a:r>
              <a:rPr lang="en-US" sz="1400" dirty="0">
                <a:hlinkClick r:id="rId6"/>
              </a:rPr>
              <a:t>http://tecs-questions-and-answers-forum.32033.n3.nabble.com/</a:t>
            </a:r>
            <a:endParaRPr lang="en-TW" sz="1400" dirty="0"/>
          </a:p>
        </p:txBody>
      </p:sp>
    </p:spTree>
    <p:extLst>
      <p:ext uri="{BB962C8B-B14F-4D97-AF65-F5344CB8AC3E}">
        <p14:creationId xmlns:p14="http://schemas.microsoft.com/office/powerpoint/2010/main" val="3317113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87</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89</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10" y="181261"/>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8" y="4500866"/>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2" y="1086590"/>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1"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4"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2" y="447368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8" y="3733545"/>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4" y="2706317"/>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8" y="1792214"/>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5"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20"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20" y="253485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7" y="49206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1" y="406507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6893483" y="5748850"/>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7" y="2671938"/>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7"/>
            <a:ext cx="1727203"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933"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3"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4009710" y="57997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5" y="540593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50" y="2534858"/>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3"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2" y="442188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2" y="4130763"/>
            <a:ext cx="180798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7"/>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011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99" y="647553"/>
            <a:ext cx="5529403" cy="763600"/>
          </a:xfrm>
        </p:spPr>
        <p:txBody>
          <a:bodyPr>
            <a:normAutofit/>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3331299" y="6070958"/>
            <a:ext cx="5529403" cy="387351"/>
          </a:xfrm>
        </p:spPr>
        <p:txBody>
          <a:bodyPr/>
          <a:lstStyle/>
          <a:p>
            <a:pPr marL="152396"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2558627" y="1574333"/>
            <a:ext cx="7074747" cy="4333443"/>
          </a:xfrm>
          <a:prstGeom prst="rect">
            <a:avLst/>
          </a:prstGeom>
        </p:spPr>
      </p:pic>
    </p:spTree>
    <p:extLst>
      <p:ext uri="{BB962C8B-B14F-4D97-AF65-F5344CB8AC3E}">
        <p14:creationId xmlns:p14="http://schemas.microsoft.com/office/powerpoint/2010/main" val="2109898283"/>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94</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1112908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816691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96</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97</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723" y="329103"/>
            <a:ext cx="10104625" cy="830997"/>
          </a:xfrm>
          <a:prstGeom prst="rect">
            <a:avLst/>
          </a:prstGeom>
          <a:noFill/>
        </p:spPr>
        <p:txBody>
          <a:bodyPr wrap="none" rtlCol="0">
            <a:spAutoFit/>
          </a:bodyPr>
          <a:lstStyle/>
          <a:p>
            <a:pPr algn="ctr" defTabSz="1219170">
              <a:buClr>
                <a:srgbClr val="000000"/>
              </a:buClr>
              <a:defRPr/>
            </a:pPr>
            <a:r>
              <a:rPr lang="en-US" sz="4800" dirty="0">
                <a:latin typeface="Calibri"/>
              </a:rPr>
              <a:t>Cybernetics as Applied Category Theory</a:t>
            </a:r>
            <a:endParaRPr lang="en-US" sz="4800" kern="0" dirty="0">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98</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621" y="4429517"/>
            <a:ext cx="5280636" cy="2104068"/>
          </a:xfrm>
          <a:prstGeom prst="rect">
            <a:avLst/>
          </a:prstGeom>
        </p:spPr>
      </p:pic>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a:solidFill>
                  <a:srgbClr val="AAFFEE"/>
                </a:solidFill>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dirty="0">
                  <a:latin typeface="+mj-lt"/>
                  <a:ea typeface="+mj-ea"/>
                  <a:cs typeface="+mj-cs"/>
                  <a:sym typeface="Arial"/>
                </a:rPr>
                <a:t>Paradigm shifting concepts </a:t>
              </a:r>
            </a:p>
            <a:p>
              <a:pPr algn="ctr" defTabSz="1219170" hangingPunct="0"/>
              <a:r>
                <a:rPr lang="en-US" sz="800" dirty="0">
                  <a:latin typeface="+mj-lt"/>
                  <a:ea typeface="+mj-ea"/>
                  <a:cs typeface="+mj-cs"/>
                </a:rPr>
                <a:t>a</a:t>
              </a:r>
              <a:r>
                <a:rPr lang="en-TW" sz="800" dirty="0">
                  <a:latin typeface="+mj-lt"/>
                  <a:ea typeface="+mj-ea"/>
                  <a:cs typeface="+mj-cs"/>
                  <a:sym typeface="Arial"/>
                </a:rPr>
                <a:t>nd</a:t>
              </a:r>
            </a:p>
            <a:p>
              <a:pPr algn="ctr" defTabSz="1219170" hangingPunct="0"/>
              <a:r>
                <a:rPr lang="en-TW" sz="800" dirty="0">
                  <a:latin typeface="+mj-lt"/>
                  <a:ea typeface="+mj-ea"/>
                  <a:cs typeface="+mj-cs"/>
                  <a:sym typeface="Arial"/>
                </a:rPr>
                <a:t> incommensurable terms</a:t>
              </a:r>
            </a:p>
          </p:txBody>
        </p:sp>
      </p:grpSp>
      <p:pic>
        <p:nvPicPr>
          <p:cNvPr id="41" name="Picture 40">
            <a:hlinkClick r:id="rId8"/>
            <a:extLst>
              <a:ext uri="{FF2B5EF4-FFF2-40B4-BE49-F238E27FC236}">
                <a16:creationId xmlns:a16="http://schemas.microsoft.com/office/drawing/2014/main" id="{19F0A707-780C-7F46-9549-5D8CC4D094E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3"/>
            <a:ext cx="1629847" cy="2308324"/>
          </a:xfrm>
          <a:prstGeom prst="rect">
            <a:avLst/>
          </a:prstGeom>
          <a:noFill/>
        </p:spPr>
        <p:txBody>
          <a:bodyPr wrap="square" rtlCol="0">
            <a:spAutoFit/>
          </a:bodyPr>
          <a:lstStyle/>
          <a:p>
            <a:r>
              <a:rPr lang="en-TW" sz="2400" dirty="0"/>
              <a:t>Learning as a vocabulary acquisition process!</a:t>
            </a:r>
          </a:p>
        </p:txBody>
      </p:sp>
      <p:pic>
        <p:nvPicPr>
          <p:cNvPr id="1026" name="Picture 2">
            <a:hlinkClick r:id="rId10"/>
            <a:extLst>
              <a:ext uri="{FF2B5EF4-FFF2-40B4-BE49-F238E27FC236}">
                <a16:creationId xmlns:a16="http://schemas.microsoft.com/office/drawing/2014/main" id="{73D88DEE-0814-164E-B82C-D3845AA2D57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418001" y="4325422"/>
            <a:ext cx="951337" cy="1046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10360303" y="5365035"/>
            <a:ext cx="1301976" cy="1016240"/>
          </a:xfrm>
          <a:prstGeom prst="rect">
            <a:avLst/>
          </a:prstGeom>
          <a:noFill/>
        </p:spPr>
        <p:txBody>
          <a:bodyPr wrap="square" rtlCol="0">
            <a:spAutoFit/>
          </a:bodyPr>
          <a:lstStyle/>
          <a:p>
            <a:r>
              <a:rPr lang="en-US" sz="667" dirty="0"/>
              <a:t>Early alchemical ouroboros illustration with the words </a:t>
            </a:r>
            <a:r>
              <a:rPr lang="el-GR" sz="667" dirty="0" err="1"/>
              <a:t>ἓν</a:t>
            </a:r>
            <a:r>
              <a:rPr lang="el-GR" sz="667" dirty="0"/>
              <a:t> </a:t>
            </a:r>
            <a:r>
              <a:rPr lang="el-GR" sz="667" dirty="0" err="1"/>
              <a:t>τὸ</a:t>
            </a:r>
            <a:r>
              <a:rPr lang="el-GR" sz="667" dirty="0"/>
              <a:t> </a:t>
            </a:r>
            <a:r>
              <a:rPr lang="el-GR" sz="667" dirty="0" err="1"/>
              <a:t>πᾶν</a:t>
            </a:r>
            <a:r>
              <a:rPr lang="el-GR" sz="667" dirty="0"/>
              <a:t> ("</a:t>
            </a:r>
            <a:r>
              <a:rPr lang="en-US" sz="667" dirty="0"/>
              <a:t>The All is </a:t>
            </a:r>
            <a:r>
              <a:rPr lang="en-US" sz="667" dirty="0">
                <a:hlinkClick r:id="rId12" tooltip="Henology"/>
              </a:rPr>
              <a:t>One</a:t>
            </a:r>
            <a:r>
              <a:rPr lang="en-US" sz="667" dirty="0"/>
              <a:t>") from the work of </a:t>
            </a:r>
            <a:r>
              <a:rPr lang="en-US" sz="667" dirty="0">
                <a:hlinkClick r:id="rId13" tooltip="Cleopatra the Alchemist"/>
              </a:rPr>
              <a:t>Cleopatra the Alchemist</a:t>
            </a:r>
            <a:r>
              <a:rPr lang="en-US" sz="667" dirty="0"/>
              <a:t> in MS </a:t>
            </a:r>
            <a:r>
              <a:rPr lang="en-US" sz="667" dirty="0">
                <a:hlinkClick r:id="rId14" tooltip="Biblioteca Marciana"/>
              </a:rPr>
              <a:t>Marciana</a:t>
            </a:r>
            <a:r>
              <a:rPr lang="en-US" sz="667" dirty="0"/>
              <a:t> gr. Z. 299. (10th Century)</a:t>
            </a:r>
          </a:p>
          <a:p>
            <a:endParaRPr lang="en-US" sz="667" dirty="0"/>
          </a:p>
          <a:p>
            <a:r>
              <a:rPr lang="en-US" sz="667" dirty="0"/>
              <a:t>Image and Text: Wikipedia</a:t>
            </a:r>
            <a:endParaRPr lang="en-TW" sz="667" dirty="0"/>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r>
              <a:rPr lang="en-TW" sz="1067" dirty="0"/>
              <a:t>Backus-Naur Form provides a way to customize the “concrete syntax” of formal languages.</a:t>
            </a:r>
          </a:p>
        </p:txBody>
      </p:sp>
      <p:pic>
        <p:nvPicPr>
          <p:cNvPr id="10" name="Picture 9">
            <a:extLst>
              <a:ext uri="{FF2B5EF4-FFF2-40B4-BE49-F238E27FC236}">
                <a16:creationId xmlns:a16="http://schemas.microsoft.com/office/drawing/2014/main" id="{B28566EA-9ED6-CB46-B978-A8A07394462F}"/>
              </a:ext>
            </a:extLst>
          </p:cNvPr>
          <p:cNvPicPr>
            <a:picLocks noChangeAspect="1"/>
          </p:cNvPicPr>
          <p:nvPr/>
        </p:nvPicPr>
        <p:blipFill>
          <a:blip r:embed="rId15"/>
          <a:stretch>
            <a:fillRect/>
          </a:stretch>
        </p:blipFill>
        <p:spPr>
          <a:xfrm>
            <a:off x="8150587" y="1308616"/>
            <a:ext cx="3139573" cy="1832185"/>
          </a:xfrm>
          <a:prstGeom prst="rect">
            <a:avLst/>
          </a:prstGeom>
        </p:spPr>
      </p:pic>
      <p:sp>
        <p:nvSpPr>
          <p:cNvPr id="43" name="TextBox 42">
            <a:extLst>
              <a:ext uri="{FF2B5EF4-FFF2-40B4-BE49-F238E27FC236}">
                <a16:creationId xmlns:a16="http://schemas.microsoft.com/office/drawing/2014/main" id="{AEDE0E91-BF0F-7048-A16B-1AE941E1CC19}"/>
              </a:ext>
            </a:extLst>
          </p:cNvPr>
          <p:cNvSpPr txBox="1"/>
          <p:nvPr/>
        </p:nvSpPr>
        <p:spPr>
          <a:xfrm>
            <a:off x="8211665" y="3138070"/>
            <a:ext cx="3095271" cy="276999"/>
          </a:xfrm>
          <a:prstGeom prst="rect">
            <a:avLst/>
          </a:prstGeom>
          <a:noFill/>
        </p:spPr>
        <p:txBody>
          <a:bodyPr wrap="none" rtlCol="0">
            <a:spAutoFit/>
          </a:bodyPr>
          <a:lstStyle/>
          <a:p>
            <a:r>
              <a:rPr lang="en-TW" sz="1200" dirty="0"/>
              <a:t>Image source: </a:t>
            </a:r>
            <a:r>
              <a:rPr lang="en-TW" sz="1200" i="1" u="sng" dirty="0"/>
              <a:t>Design for a Brain </a:t>
            </a:r>
            <a:r>
              <a:rPr lang="en-TW" sz="1200" dirty="0"/>
              <a:t>by Ashby</a:t>
            </a:r>
          </a:p>
        </p:txBody>
      </p:sp>
      <p:pic>
        <p:nvPicPr>
          <p:cNvPr id="45" name="Picture 44">
            <a:extLst>
              <a:ext uri="{FF2B5EF4-FFF2-40B4-BE49-F238E27FC236}">
                <a16:creationId xmlns:a16="http://schemas.microsoft.com/office/drawing/2014/main" id="{48B48936-7CD6-854F-8925-4E0CFB3B76C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7795" y="1262663"/>
            <a:ext cx="4182807" cy="3048868"/>
          </a:xfrm>
          <a:prstGeom prst="rect">
            <a:avLst/>
          </a:prstGeom>
        </p:spPr>
      </p:pic>
      <p:sp>
        <p:nvSpPr>
          <p:cNvPr id="46" name="TextBox 45">
            <a:extLst>
              <a:ext uri="{FF2B5EF4-FFF2-40B4-BE49-F238E27FC236}">
                <a16:creationId xmlns:a16="http://schemas.microsoft.com/office/drawing/2014/main" id="{D33D78A8-D577-F74B-BB70-3B71FB751EE3}"/>
              </a:ext>
            </a:extLst>
          </p:cNvPr>
          <p:cNvSpPr txBox="1"/>
          <p:nvPr/>
        </p:nvSpPr>
        <p:spPr>
          <a:xfrm>
            <a:off x="5086020" y="1325158"/>
            <a:ext cx="2802952" cy="2893100"/>
          </a:xfrm>
          <a:prstGeom prst="rect">
            <a:avLst/>
          </a:prstGeom>
          <a:noFill/>
        </p:spPr>
        <p:txBody>
          <a:bodyPr wrap="square" rtlCol="0">
            <a:spAutoFit/>
          </a:bodyPr>
          <a:lstStyle/>
          <a:p>
            <a:r>
              <a:rPr lang="en-TW" sz="1400" dirty="0"/>
              <a:t>In Ross Ashby’s work, he presented Cybernetics as an abstract framework for representing a </a:t>
            </a:r>
            <a:r>
              <a:rPr lang="en-TW" sz="1400" b="1" i="1" dirty="0"/>
              <a:t>variety</a:t>
            </a:r>
            <a:r>
              <a:rPr lang="en-TW" sz="1400" dirty="0"/>
              <a:t> of formal rewrite systems.</a:t>
            </a:r>
          </a:p>
          <a:p>
            <a:endParaRPr lang="en-TW" sz="1400" dirty="0"/>
          </a:p>
          <a:p>
            <a:r>
              <a:rPr lang="en-TW" sz="1400" dirty="0"/>
              <a:t>Later Norbert Wiener also stated that Monad plays an important role in this Cybernetic. Which suggest that it needs a Universal Rewrite mechanism, like Lambda-Calculus, which is realized in Backus-Naur Form.</a:t>
            </a:r>
          </a:p>
        </p:txBody>
      </p:sp>
    </p:spTree>
    <p:extLst>
      <p:ext uri="{BB962C8B-B14F-4D97-AF65-F5344CB8AC3E}">
        <p14:creationId xmlns:p14="http://schemas.microsoft.com/office/powerpoint/2010/main" val="46257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99</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17254</TotalTime>
  <Words>6050</Words>
  <Application>Microsoft Macintosh PowerPoint</Application>
  <PresentationFormat>Widescreen</PresentationFormat>
  <Paragraphs>998</Paragraphs>
  <Slides>99</Slides>
  <Notes>55</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99</vt:i4>
      </vt:variant>
    </vt:vector>
  </HeadingPairs>
  <TitlesOfParts>
    <vt:vector size="120" baseType="lpstr">
      <vt:lpstr>Bank Gothic Medium</vt:lpstr>
      <vt:lpstr>Droid Serif</vt:lpstr>
      <vt:lpstr>Hei</vt:lpstr>
      <vt:lpstr>LiHei Pro</vt:lpstr>
      <vt:lpstr>Open Sans</vt:lpstr>
      <vt:lpstr>黑体</vt:lpstr>
      <vt:lpstr>STXinwei</vt:lpstr>
      <vt:lpstr>Arial</vt:lpstr>
      <vt:lpstr>Arial Black</vt:lpstr>
      <vt:lpstr>Avenir Next Condensed Ultra Lig</vt:lpstr>
      <vt:lpstr>Britannic Bold</vt:lpstr>
      <vt:lpstr>Calibri</vt:lpstr>
      <vt:lpstr>Calibri Light</vt:lpstr>
      <vt:lpstr>Cambria Math</vt:lpstr>
      <vt:lpstr>Comic Sans MS</vt:lpstr>
      <vt:lpstr>Courier New</vt:lpstr>
      <vt:lpstr>Times New Roman</vt:lpstr>
      <vt:lpstr>Wingdings</vt:lpstr>
      <vt:lpstr>3_Office Theme</vt:lpstr>
      <vt:lpstr>sidebarb</vt:lpstr>
      <vt:lpstr>Simple Light</vt:lpstr>
      <vt:lpstr>Computational Thinking &amp; Systems Design (CSTD)  Lecture 15 Revisit ideas we learned CSTD in Autumn 2020:  The Why/How/Whats of CSTD?</vt:lpstr>
      <vt:lpstr>PowerPoint Presentation</vt:lpstr>
      <vt:lpstr>PowerPoint Presentation</vt:lpstr>
      <vt:lpstr>A curriculum based on Data-assimilation Orientation</vt:lpstr>
      <vt:lpstr>PowerPoint Presentation</vt:lpstr>
      <vt:lpstr>Historical end-note: Leibnitz (1646-1716)</vt:lpstr>
      <vt:lpstr>Monad and Leibniz</vt:lpstr>
      <vt:lpstr>PowerPoint Presentation</vt:lpstr>
      <vt:lpstr>PowerPoint Presentation</vt:lpstr>
      <vt:lpstr>PowerPoint Presentation</vt:lpstr>
      <vt:lpstr>Operationalizing Computation through Cybernetics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Abstraction</vt:lpstr>
      <vt:lpstr>Computing Architectures associated with Tools</vt:lpstr>
      <vt:lpstr>PowerPoint Presentation</vt:lpstr>
      <vt:lpstr>PowerPoint Presentation</vt:lpstr>
      <vt:lpstr>A insightful lecture on  the Algebra of Namespaces?</vt:lpstr>
      <vt:lpstr>The Algebraic features of Data Types</vt:lpstr>
      <vt:lpstr>Namespace Management and Cybernetics</vt:lpstr>
      <vt:lpstr>PowerPoint Presentation</vt:lpstr>
      <vt:lpstr>PowerPoint Presentation</vt:lpstr>
      <vt:lpstr>One Ring that rules them all  (One Strategy to find all holes)</vt:lpstr>
      <vt:lpstr>Automation can be applied to NsM</vt:lpstr>
      <vt:lpstr>PowerPoint Presentation</vt:lpstr>
      <vt:lpstr>A linguistic approach to  unify the cognizance across scales</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PowerPoint Presentation</vt:lpstr>
      <vt:lpstr>Bird Watcher and Combinatorics</vt:lpstr>
      <vt:lpstr>The Five Combinators</vt:lpstr>
      <vt:lpstr>The Members of a Bird Watching Club</vt:lpstr>
      <vt:lpstr>Be Persistent…</vt:lpstr>
      <vt:lpstr>An Inherited Idea: Function Currying</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Toyhouse Mediawiki</vt:lpstr>
      <vt:lpstr>Universality in Textbook</vt:lpstr>
      <vt:lpstr>Tools and Books are freely available for building complex systems</vt:lpstr>
      <vt:lpstr>PowerPoint Presentation</vt:lpstr>
      <vt:lpstr>What distinguishes Thinking and Design?</vt:lpstr>
      <vt:lpstr>PowerPoint Presentation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2318</cp:revision>
  <dcterms:created xsi:type="dcterms:W3CDTF">2019-11-27T02:13:00Z</dcterms:created>
  <dcterms:modified xsi:type="dcterms:W3CDTF">2020-12-22T07:00:56Z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